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9" r:id="rId4"/>
    <p:sldId id="267" r:id="rId5"/>
    <p:sldId id="266" r:id="rId6"/>
    <p:sldId id="303" r:id="rId7"/>
    <p:sldId id="265" r:id="rId8"/>
    <p:sldId id="269" r:id="rId9"/>
    <p:sldId id="268" r:id="rId10"/>
    <p:sldId id="273" r:id="rId11"/>
    <p:sldId id="301" r:id="rId12"/>
    <p:sldId id="274" r:id="rId13"/>
    <p:sldId id="275" r:id="rId14"/>
    <p:sldId id="276" r:id="rId15"/>
    <p:sldId id="277" r:id="rId16"/>
    <p:sldId id="278" r:id="rId17"/>
    <p:sldId id="279" r:id="rId18"/>
    <p:sldId id="280" r:id="rId19"/>
    <p:sldId id="281" r:id="rId20"/>
    <p:sldId id="283" r:id="rId21"/>
    <p:sldId id="302" r:id="rId22"/>
    <p:sldId id="296" r:id="rId23"/>
    <p:sldId id="286" r:id="rId24"/>
    <p:sldId id="287" r:id="rId25"/>
    <p:sldId id="289" r:id="rId26"/>
    <p:sldId id="299" r:id="rId27"/>
    <p:sldId id="291" r:id="rId28"/>
    <p:sldId id="300" r:id="rId2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54" autoAdjust="0"/>
    <p:restoredTop sz="40450" autoAdjust="0"/>
  </p:normalViewPr>
  <p:slideViewPr>
    <p:cSldViewPr>
      <p:cViewPr varScale="1">
        <p:scale>
          <a:sx n="97" d="100"/>
          <a:sy n="97" d="100"/>
        </p:scale>
        <p:origin x="696" y="90"/>
      </p:cViewPr>
      <p:guideLst>
        <p:guide orient="horz" pos="431"/>
        <p:guide pos="471"/>
        <p:guide pos="5148"/>
        <p:guide orient="horz" pos="4031"/>
        <p:guide orient="horz" pos="3379"/>
      </p:guideLst>
    </p:cSldViewPr>
  </p:slideViewPr>
  <p:notesTextViewPr>
    <p:cViewPr>
      <p:scale>
        <a:sx n="400" d="100"/>
        <a:sy n="400" d="100"/>
      </p:scale>
      <p:origin x="0" y="0"/>
    </p:cViewPr>
  </p:notesTextViewPr>
  <p:sorterViewPr>
    <p:cViewPr>
      <p:scale>
        <a:sx n="100" d="100"/>
        <a:sy n="100" d="100"/>
      </p:scale>
      <p:origin x="0" y="0"/>
    </p:cViewPr>
  </p:sorterViewPr>
  <p:notesViewPr>
    <p:cSldViewPr showGuides="1">
      <p:cViewPr varScale="1">
        <p:scale>
          <a:sx n="74" d="100"/>
          <a:sy n="74" d="100"/>
        </p:scale>
        <p:origin x="2670" y="54"/>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2014/11/5</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ちなみに、島根県松江市では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a:t>
            </a:r>
            <a:r>
              <a:rPr kumimoji="1" lang="en-US" altLang="ja-JP" dirty="0" smtClean="0"/>
              <a:t>Ruby</a:t>
            </a:r>
            <a:r>
              <a:rPr kumimoji="1" lang="ja-JP" altLang="en-US" dirty="0" smtClean="0"/>
              <a:t>を教えることが決定しています。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という団体が実施している個別指導塾形式のものや、</a:t>
            </a:r>
            <a:r>
              <a:rPr lang="en-US" altLang="ja-JP" dirty="0" smtClean="0"/>
              <a:t>Life </a:t>
            </a:r>
            <a:r>
              <a:rPr lang="en-US" altLang="ja-JP" dirty="0"/>
              <a:t>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a:t>
            </a:r>
            <a:r>
              <a:rPr lang="ja-JP" altLang="en-US" dirty="0" smtClean="0"/>
              <a:t>ものが</a:t>
            </a:r>
            <a:r>
              <a:rPr lang="ja-JP" altLang="en-US" dirty="0"/>
              <a:t>あります。</a:t>
            </a:r>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については、月謝や参加費をもらう形で活動を行っており、ビジネスとしてやろうとしているのがおもしろいところですね。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ここで取り上げたもの以外にも、いろいろなプログラミング教育のワークショップが開催されており、海外だけでなく日本でも子ども向けのプログラミング教育が盛り上がって来ています。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1519275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現在の主な活動は、</a:t>
            </a:r>
            <a:r>
              <a:rPr lang="ja-JP" altLang="en-US" dirty="0"/>
              <a:t>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スモウルビー</a:t>
            </a:r>
            <a:r>
              <a:rPr lang="ja-JP" altLang="en-US" dirty="0"/>
              <a:t>の詳細に入る前に、少しプログラミング教育の現状を紹介したいと思います。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a:t>
            </a:r>
            <a:r>
              <a:rPr lang="ja-JP" altLang="en-US" dirty="0" smtClean="0"/>
              <a:t>、プログラミング</a:t>
            </a:r>
            <a:r>
              <a:rPr lang="ja-JP" altLang="en-US" dirty="0"/>
              <a:t>教育がもっとも活発に行われているのはアメリカだと言われています</a:t>
            </a:r>
            <a:r>
              <a:rPr lang="ja-JP" altLang="en-US" dirty="0" smtClean="0"/>
              <a:t>。</a:t>
            </a:r>
            <a:endParaRPr lang="en-US" altLang="ja-JP" dirty="0" smtClean="0"/>
          </a:p>
          <a:p>
            <a:endParaRPr lang="en-US" altLang="ja-JP" dirty="0"/>
          </a:p>
          <a:p>
            <a:r>
              <a:rPr lang="en-US" altLang="ja-JP" dirty="0" smtClean="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a:t>
            </a:r>
            <a:r>
              <a:rPr lang="ja-JP" altLang="en-US" dirty="0" smtClean="0"/>
              <a:t>の記事では、</a:t>
            </a:r>
            <a:r>
              <a:rPr lang="en-US" altLang="ja-JP" dirty="0" err="1" smtClean="0"/>
              <a:t>Code.org</a:t>
            </a:r>
            <a:r>
              <a:rPr lang="ja-JP" altLang="en-US" dirty="0" smtClean="0"/>
              <a:t>の調査によると、昨年</a:t>
            </a:r>
            <a:r>
              <a:rPr lang="ja-JP" altLang="en-US" dirty="0"/>
              <a:t>の</a:t>
            </a:r>
            <a:r>
              <a:rPr lang="en-US" altLang="ja-JP" dirty="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a:p>
          <a:p>
            <a:r>
              <a:rPr lang="ja-JP" altLang="en-US" dirty="0" smtClean="0"/>
              <a:t>また</a:t>
            </a:r>
            <a:r>
              <a:rPr lang="ja-JP" altLang="en-US" dirty="0"/>
              <a:t>、オバマ大統領がプログラミングの必修化は必要であるとの発言をしており、この流れはますます加速するでしょう</a:t>
            </a:r>
          </a:p>
          <a:p>
            <a:endParaRPr lang="ja-JP" altLang="en-US" dirty="0"/>
          </a:p>
          <a:p>
            <a:r>
              <a:rPr lang="ja-JP" altLang="en-US" dirty="0"/>
              <a:t>次に、イギリスでは</a:t>
            </a:r>
            <a:r>
              <a:rPr lang="ja-JP" altLang="en-US" dirty="0" smtClean="0"/>
              <a:t>、</a:t>
            </a:r>
            <a:r>
              <a:rPr lang="en-US" altLang="ja-JP" dirty="0" smtClean="0"/>
              <a:t>2014</a:t>
            </a:r>
            <a:r>
              <a:rPr lang="ja-JP" altLang="en-US" dirty="0" smtClean="0"/>
              <a:t>年</a:t>
            </a:r>
            <a:r>
              <a:rPr lang="en-US" altLang="ja-JP" dirty="0" smtClean="0"/>
              <a:t>9</a:t>
            </a:r>
            <a:r>
              <a:rPr lang="ja-JP" altLang="en-US" dirty="0" smtClean="0"/>
              <a:t>月から</a:t>
            </a:r>
            <a:r>
              <a:rPr lang="ja-JP" altLang="en-US" dirty="0"/>
              <a:t>、</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smtClean="0"/>
              <a:t>その他</a:t>
            </a:r>
            <a:r>
              <a:rPr lang="ja-JP" altLang="en-US" dirty="0"/>
              <a:t>にも</a:t>
            </a:r>
            <a:r>
              <a:rPr lang="ja-JP" altLang="en-US" dirty="0" smtClean="0"/>
              <a:t>、</a:t>
            </a:r>
            <a:r>
              <a:rPr lang="en-US" altLang="ja-JP" dirty="0" smtClean="0"/>
              <a:t>Skype</a:t>
            </a:r>
            <a:r>
              <a:rPr lang="ja-JP" altLang="en-US" dirty="0" smtClean="0"/>
              <a:t>発祥の地として有名なエストニアや、フィンランド、シンガポール</a:t>
            </a:r>
            <a:r>
              <a:rPr lang="ja-JP" altLang="en-US" dirty="0"/>
              <a:t>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紹介します。</a:t>
            </a:r>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須になっています。「計測と制御」とあるように、なんらかのセンサーで値を計測し、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126516" y="866102"/>
            <a:ext cx="4811595" cy="1922083"/>
          </a:xfrm>
        </p:spPr>
        <p:txBody>
          <a:bodyPr>
            <a:noAutofit/>
          </a:bodyPr>
          <a:lstStyle/>
          <a:p>
            <a:pPr algn="l"/>
            <a:r>
              <a:rPr lang="ja-JP" altLang="en-US" sz="2800" dirty="0" smtClean="0">
                <a:effectLst>
                  <a:outerShdw blurRad="50800" dist="38100" dir="2700000" algn="tl" rotWithShape="0">
                    <a:prstClr val="black">
                      <a:alpha val="40000"/>
                    </a:prstClr>
                  </a:outerShdw>
                </a:effectLst>
              </a:rPr>
              <a:t>ぼくたち、</a:t>
            </a:r>
            <a:endParaRPr lang="en-US" altLang="ja-JP" sz="2800" dirty="0" smtClean="0">
              <a:effectLst>
                <a:outerShdw blurRad="50800" dist="38100" dir="2700000" algn="tl" rotWithShape="0">
                  <a:prstClr val="black">
                    <a:alpha val="40000"/>
                  </a:prstClr>
                </a:outerShdw>
              </a:effectLst>
            </a:endParaRPr>
          </a:p>
          <a:p>
            <a:pPr algn="l"/>
            <a:r>
              <a:rPr lang="en-US" altLang="ja-JP" sz="2800" dirty="0" smtClean="0">
                <a:solidFill>
                  <a:srgbClr val="FF6633"/>
                </a:solidFill>
                <a:effectLst>
                  <a:outerShdw blurRad="50800" dist="38100" dir="2700000" algn="tl" rotWithShape="0">
                    <a:prstClr val="black">
                      <a:alpha val="40000"/>
                    </a:prstClr>
                  </a:outerShdw>
                </a:effectLst>
              </a:rPr>
              <a:t>Ruby</a:t>
            </a:r>
            <a:r>
              <a:rPr lang="ja-JP" altLang="en-US" sz="2800" dirty="0" smtClean="0">
                <a:effectLst>
                  <a:outerShdw blurRad="50800" dist="38100" dir="2700000" algn="tl" rotWithShape="0">
                    <a:prstClr val="black">
                      <a:alpha val="40000"/>
                    </a:prstClr>
                  </a:outerShdw>
                </a:effectLst>
              </a:rPr>
              <a:t>プログラミング少年団！</a:t>
            </a:r>
            <a:endParaRPr lang="en-US" altLang="ja-JP" sz="2000" dirty="0" smtClean="0">
              <a:effectLst>
                <a:outerShdw blurRad="50800" dist="38100" dir="2700000" algn="tl" rotWithShape="0">
                  <a:prstClr val="black">
                    <a:alpha val="40000"/>
                  </a:prstClr>
                </a:outerShdw>
              </a:effectLst>
            </a:endParaRPr>
          </a:p>
          <a:p>
            <a:pPr algn="l"/>
            <a:r>
              <a:rPr lang="en-US" altLang="ja-JP" sz="2000" dirty="0" smtClean="0">
                <a:effectLst>
                  <a:outerShdw blurRad="50800" dist="38100" dir="2700000" algn="tl" rotWithShape="0">
                    <a:prstClr val="black">
                      <a:alpha val="40000"/>
                    </a:prstClr>
                  </a:outerShdw>
                </a:effectLst>
              </a:rPr>
              <a:t>〜</a:t>
            </a:r>
            <a:r>
              <a:rPr lang="ja-JP" altLang="en-US" sz="2000" dirty="0">
                <a:effectLst>
                  <a:outerShdw blurRad="50800" dist="38100" dir="2700000" algn="tl" rotWithShape="0">
                    <a:prstClr val="black">
                      <a:alpha val="40000"/>
                    </a:prstClr>
                  </a:outerShdw>
                </a:effectLst>
              </a:rPr>
              <a:t>小学生からはじめる </a:t>
            </a:r>
            <a:r>
              <a:rPr lang="en-US" altLang="ja-JP" sz="2000" dirty="0">
                <a:effectLst>
                  <a:outerShdw blurRad="50800" dist="38100" dir="2700000" algn="tl" rotWithShape="0">
                    <a:prstClr val="black">
                      <a:alpha val="40000"/>
                    </a:prstClr>
                  </a:outerShdw>
                </a:effectLst>
              </a:rPr>
              <a:t>Ruby </a:t>
            </a:r>
            <a:r>
              <a:rPr lang="ja-JP" altLang="en-US" sz="2000" dirty="0">
                <a:effectLst>
                  <a:outerShdw blurRad="50800" dist="38100" dir="2700000" algn="tl" rotWithShape="0">
                    <a:prstClr val="black">
                      <a:alpha val="40000"/>
                    </a:prstClr>
                  </a:outerShdw>
                </a:effectLst>
              </a:rPr>
              <a:t>プログラミング</a:t>
            </a:r>
            <a:r>
              <a:rPr lang="en-US" altLang="ja-JP" sz="2000" dirty="0">
                <a:effectLst>
                  <a:outerShdw blurRad="50800" dist="38100" dir="2700000" algn="tl" rotWithShape="0">
                    <a:prstClr val="black">
                      <a:alpha val="40000"/>
                    </a:prstClr>
                  </a:outerShdw>
                </a:effectLst>
              </a:rPr>
              <a:t>〜</a:t>
            </a:r>
            <a:endParaRPr lang="en-US" altLang="ja-JP" sz="2000" dirty="0" smtClean="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RubyWorld</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Conference 2014, 11.13.2014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685925"/>
            <a:ext cx="7424737" cy="3108543"/>
          </a:xfrm>
          <a:prstGeom prst="rect">
            <a:avLst/>
          </a:prstGeom>
          <a:noFill/>
          <a:ln w="57150">
            <a:solidFill>
              <a:schemeClr val="tx1"/>
            </a:solidFill>
          </a:ln>
        </p:spPr>
        <p:txBody>
          <a:bodyPr wrap="square" rtlCol="0">
            <a:spAutoFit/>
          </a:bodyPr>
          <a:lstStyle/>
          <a:p>
            <a:r>
              <a:rPr kumimoji="1" lang="ja-JP" altLang="en-US"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松江市</a:t>
            </a:r>
            <a:endPar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全市立中で</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a:t>
            </a:r>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授業</a:t>
            </a:r>
            <a:endPar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16</a:t>
            </a:r>
            <a:r>
              <a:rPr kumimoji="1"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年度から人材育成と</a:t>
            </a:r>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IT</a:t>
            </a:r>
            <a:r>
              <a:rPr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振興へ</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2014</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9</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月</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日付の</a:t>
            </a:r>
            <a:r>
              <a:rPr kumimoji="1"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山陰中央新報より</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657000" y="480328"/>
            <a:ext cx="7244103" cy="2285340"/>
            <a:chOff x="657000" y="480328"/>
            <a:chExt cx="7244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27162" y="2124000"/>
            <a:ext cx="7436476" cy="923330"/>
          </a:xfrm>
          <a:prstGeom prst="rect">
            <a:avLst/>
          </a:prstGeom>
          <a:noFill/>
        </p:spPr>
        <p:txBody>
          <a:bodyPr wrap="square" rtlCol="0">
            <a:spAutoFit/>
          </a:bodyPr>
          <a:lstStyle/>
          <a:p>
            <a:r>
              <a:rPr lang="en-US" altLang="ja-JP" sz="5400" dirty="0" smtClean="0">
                <a:solidFill>
                  <a:srgbClr val="FF6633"/>
                </a:solidFill>
                <a:effectLst>
                  <a:outerShdw blurRad="50800" dist="101600" dir="5400000" algn="t" rotWithShape="0">
                    <a:prstClr val="black">
                      <a:alpha val="40000"/>
                    </a:prstClr>
                  </a:outerShdw>
                </a:effectLst>
              </a:rPr>
              <a:t>K</a:t>
            </a:r>
            <a:r>
              <a:rPr lang="en-US" altLang="ja-JP" sz="4400" dirty="0" smtClean="0">
                <a:effectLst>
                  <a:outerShdw blurRad="50800" dist="101600" dir="5400000" algn="t" rotWithShape="0">
                    <a:prstClr val="black">
                      <a:alpha val="40000"/>
                    </a:prstClr>
                  </a:outerShdw>
                </a:effectLst>
              </a:rPr>
              <a:t>ids want to</a:t>
            </a:r>
            <a:r>
              <a:rPr lang="en-US" altLang="ja-JP" sz="4000" dirty="0" smtClean="0">
                <a:effectLst>
                  <a:outerShdw blurRad="50800" dist="101600" dir="5400000" algn="t" rotWithShape="0">
                    <a:prstClr val="black">
                      <a:alpha val="40000"/>
                    </a:prstClr>
                  </a:outerShdw>
                </a:effectLst>
              </a:rPr>
              <a:t> </a:t>
            </a:r>
            <a:r>
              <a:rPr lang="en-US" altLang="ja-JP" sz="5400" dirty="0">
                <a:solidFill>
                  <a:srgbClr val="FF6633"/>
                </a:solidFill>
                <a:effectLst>
                  <a:outerShdw blurRad="50800" dist="101600" dir="5400000" algn="t" rotWithShape="0">
                    <a:prstClr val="black">
                      <a:alpha val="40000"/>
                    </a:prstClr>
                  </a:outerShdw>
                </a:effectLst>
              </a:rPr>
              <a:t>c</a:t>
            </a:r>
            <a:r>
              <a:rPr lang="en-US" altLang="ja-JP" sz="5400" dirty="0" smtClean="0">
                <a:solidFill>
                  <a:srgbClr val="FF6633"/>
                </a:solidFill>
                <a:effectLst>
                  <a:outerShdw blurRad="50800" dist="101600" dir="5400000" algn="t" rotWithShape="0">
                    <a:prstClr val="black">
                      <a:alpha val="40000"/>
                    </a:prstClr>
                  </a:outerShdw>
                </a:effectLst>
              </a:rPr>
              <a:t>hallenge!</a:t>
            </a:r>
            <a:endParaRPr lang="en-US" altLang="ja-JP" sz="32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2383568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681070"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473990" y="1610974"/>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02440" y="1549418"/>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プログラミング少年</a:t>
            </a:r>
            <a:r>
              <a:rPr lang="ja-JP" altLang="en-US" sz="3200" b="1" dirty="0" smtClean="0">
                <a:solidFill>
                  <a:srgbClr val="FF6633"/>
                </a:solidFill>
              </a:rPr>
              <a:t>団</a:t>
            </a:r>
            <a:endParaRPr lang="en-US" altLang="ja-JP" sz="44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a:t>S</a:t>
            </a:r>
            <a:r>
              <a:rPr lang="en-US" altLang="ja-JP" sz="2400" b="1" dirty="0" smtClean="0"/>
              <a:t>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49000"/>
            <a:ext cx="7424737" cy="5078313"/>
          </a:xfrm>
          <a:prstGeom prst="rect">
            <a:avLst/>
          </a:prstGeom>
          <a:noFill/>
        </p:spPr>
        <p:txBody>
          <a:bodyPr wrap="square" rtlCol="0">
            <a:spAutoFit/>
          </a:bodyPr>
          <a:lstStyle/>
          <a:p>
            <a:r>
              <a:rPr lang="en-US" altLang="ja-JP" sz="5400" dirty="0" err="1" smtClean="0">
                <a:solidFill>
                  <a:srgbClr val="FF6633"/>
                </a:solidFill>
              </a:rPr>
              <a:t>C</a:t>
            </a:r>
            <a:r>
              <a:rPr lang="en-US" altLang="ja-JP" sz="5400" dirty="0" err="1" smtClean="0"/>
              <a:t>oderDojo</a:t>
            </a:r>
            <a:r>
              <a:rPr lang="en-US" altLang="ja-JP" sz="5400" dirty="0" smtClean="0"/>
              <a:t> Matsue</a:t>
            </a:r>
          </a:p>
          <a:p>
            <a:r>
              <a:rPr lang="ja-JP" altLang="en-US" sz="2800" b="1" dirty="0" smtClean="0">
                <a:solidFill>
                  <a:schemeClr val="tx1">
                    <a:lumMod val="50000"/>
                    <a:lumOff val="50000"/>
                  </a:schemeClr>
                </a:solidFill>
              </a:rPr>
              <a:t>コーダー道場松江</a:t>
            </a:r>
            <a:endParaRPr lang="en-US" altLang="ja-JP" sz="2800" b="1" dirty="0" smtClean="0">
              <a:solidFill>
                <a:schemeClr val="tx1">
                  <a:lumMod val="50000"/>
                  <a:lumOff val="50000"/>
                </a:schemeClr>
              </a:solidFill>
            </a:endParaRPr>
          </a:p>
          <a:p>
            <a:pPr algn="r"/>
            <a:endParaRPr lang="en-US" altLang="ja-JP" sz="5400" dirty="0" smtClean="0"/>
          </a:p>
          <a:p>
            <a:pPr algn="r"/>
            <a:endParaRPr lang="en-US" altLang="ja-JP" sz="5400" dirty="0"/>
          </a:p>
          <a:p>
            <a:pPr algn="r"/>
            <a:endParaRPr lang="en-US" altLang="ja-JP" sz="5400" dirty="0" smtClean="0"/>
          </a:p>
          <a:p>
            <a:pPr algn="r"/>
            <a:r>
              <a:rPr lang="en-US" altLang="ja-JP" sz="4000" dirty="0"/>
              <a:t>F</a:t>
            </a:r>
            <a:r>
              <a:rPr lang="en-US" altLang="ja-JP" sz="4000" dirty="0" smtClean="0"/>
              <a:t>ree </a:t>
            </a:r>
            <a:r>
              <a:rPr lang="en-US" altLang="ja-JP" sz="4000" dirty="0"/>
              <a:t>P</a:t>
            </a:r>
            <a:r>
              <a:rPr lang="en-US" altLang="ja-JP" sz="4000" dirty="0" smtClean="0"/>
              <a:t>rogramming Club</a:t>
            </a:r>
            <a:r>
              <a:rPr lang="en-US" altLang="ja-JP" sz="4000" dirty="0"/>
              <a:t>,</a:t>
            </a:r>
            <a:endParaRPr lang="en-US" altLang="ja-JP" sz="4000" dirty="0" smtClean="0"/>
          </a:p>
          <a:p>
            <a:pPr algn="r"/>
            <a:r>
              <a:rPr lang="en-US" altLang="ja-JP" sz="4000" dirty="0" smtClean="0"/>
              <a:t>Once a mont</a:t>
            </a:r>
            <a:r>
              <a:rPr lang="en-US" altLang="ja-JP" sz="4000" dirty="0" smtClean="0">
                <a:solidFill>
                  <a:srgbClr val="FF6633"/>
                </a:solidFill>
              </a:rPr>
              <a:t>h</a:t>
            </a:r>
            <a:endParaRPr lang="en-US" altLang="ja-JP" sz="4000" b="1" dirty="0" smtClean="0">
              <a:solidFill>
                <a:srgbClr val="FF6633"/>
              </a:solidFill>
            </a:endParaRPr>
          </a:p>
        </p:txBody>
      </p:sp>
    </p:spTree>
    <p:extLst>
      <p:ext uri="{BB962C8B-B14F-4D97-AF65-F5344CB8AC3E}">
        <p14:creationId xmlns:p14="http://schemas.microsoft.com/office/powerpoint/2010/main" val="85260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754326"/>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3924000"/>
            <a:ext cx="7424738" cy="1877437"/>
            <a:chOff x="747712" y="3924000"/>
            <a:chExt cx="7424738" cy="1877437"/>
          </a:xfrm>
        </p:grpSpPr>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000" y="5599348"/>
            <a:ext cx="1314070" cy="836226"/>
          </a:xfrm>
          <a:prstGeom prst="rect">
            <a:avLst/>
          </a:prstGeom>
          <a:ln>
            <a:noFill/>
          </a:ln>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9795" y="5559906"/>
            <a:ext cx="1373411" cy="839307"/>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8595" y="5572794"/>
            <a:ext cx="1248405" cy="832270"/>
          </a:xfrm>
          <a:prstGeom prst="rect">
            <a:avLst/>
          </a:prstGeom>
        </p:spPr>
      </p:pic>
      <p:sp>
        <p:nvSpPr>
          <p:cNvPr id="17" name="テキスト ボックス 16"/>
          <p:cNvSpPr txBox="1"/>
          <p:nvPr/>
        </p:nvSpPr>
        <p:spPr>
          <a:xfrm>
            <a:off x="5625289" y="5777160"/>
            <a:ext cx="1530000" cy="646331"/>
          </a:xfrm>
          <a:prstGeom prst="rect">
            <a:avLst/>
          </a:prstGeom>
          <a:noFill/>
        </p:spPr>
        <p:txBody>
          <a:bodyPr wrap="square" rtlCol="0">
            <a:spAutoFit/>
          </a:bodyPr>
          <a:lstStyle/>
          <a:p>
            <a:r>
              <a:rPr lang="en-US" altLang="ja-JP" sz="3600" dirty="0" smtClean="0"/>
              <a:t>etc…</a:t>
            </a:r>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10835</TotalTime>
  <Words>2144</Words>
  <Application>Microsoft Office PowerPoint</Application>
  <PresentationFormat>画面に合わせる (4:3)</PresentationFormat>
  <Paragraphs>262</Paragraphs>
  <Slides>28</Slides>
  <Notes>27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Meiryo UI</vt:lpstr>
      <vt:lpstr>Segoe UI Black</vt:lpstr>
      <vt:lpstr>Arial</vt:lpstr>
      <vt:lpstr>Segoe UI</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nobyuki</cp:lastModifiedBy>
  <cp:revision>188</cp:revision>
  <dcterms:created xsi:type="dcterms:W3CDTF">2014-09-17T02:10:41Z</dcterms:created>
  <dcterms:modified xsi:type="dcterms:W3CDTF">2014-11-05T08:48:41Z</dcterms:modified>
</cp:coreProperties>
</file>